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926" r:id="rId2"/>
    <p:sldId id="703" r:id="rId3"/>
    <p:sldId id="699" r:id="rId4"/>
    <p:sldId id="676" r:id="rId5"/>
    <p:sldId id="805" r:id="rId6"/>
    <p:sldId id="806" r:id="rId7"/>
    <p:sldId id="963" r:id="rId8"/>
    <p:sldId id="811" r:id="rId9"/>
    <p:sldId id="964" r:id="rId10"/>
    <p:sldId id="807" r:id="rId11"/>
    <p:sldId id="802" r:id="rId12"/>
    <p:sldId id="801" r:id="rId13"/>
    <p:sldId id="832" r:id="rId14"/>
    <p:sldId id="840" r:id="rId15"/>
    <p:sldId id="834" r:id="rId16"/>
    <p:sldId id="971" r:id="rId17"/>
    <p:sldId id="972" r:id="rId18"/>
    <p:sldId id="973" r:id="rId19"/>
    <p:sldId id="976" r:id="rId20"/>
    <p:sldId id="978" r:id="rId21"/>
    <p:sldId id="979" r:id="rId22"/>
    <p:sldId id="977" r:id="rId23"/>
    <p:sldId id="980" r:id="rId24"/>
    <p:sldId id="974" r:id="rId25"/>
    <p:sldId id="982" r:id="rId26"/>
    <p:sldId id="846" r:id="rId27"/>
    <p:sldId id="873" r:id="rId28"/>
    <p:sldId id="901" r:id="rId29"/>
    <p:sldId id="967" r:id="rId30"/>
    <p:sldId id="848" r:id="rId31"/>
    <p:sldId id="844" r:id="rId32"/>
    <p:sldId id="981" r:id="rId33"/>
    <p:sldId id="983" r:id="rId34"/>
    <p:sldId id="984" r:id="rId35"/>
    <p:sldId id="985" r:id="rId36"/>
    <p:sldId id="986" r:id="rId37"/>
    <p:sldId id="987" r:id="rId38"/>
    <p:sldId id="988" r:id="rId39"/>
    <p:sldId id="989" r:id="rId40"/>
    <p:sldId id="990" r:id="rId41"/>
    <p:sldId id="991" r:id="rId42"/>
    <p:sldId id="992" r:id="rId43"/>
    <p:sldId id="906" r:id="rId44"/>
    <p:sldId id="993" r:id="rId45"/>
    <p:sldId id="994" r:id="rId46"/>
    <p:sldId id="835" r:id="rId47"/>
    <p:sldId id="849" r:id="rId48"/>
    <p:sldId id="968" r:id="rId49"/>
    <p:sldId id="850" r:id="rId50"/>
    <p:sldId id="856" r:id="rId51"/>
    <p:sldId id="857" r:id="rId52"/>
    <p:sldId id="858" r:id="rId53"/>
    <p:sldId id="855" r:id="rId54"/>
    <p:sldId id="836" r:id="rId55"/>
    <p:sldId id="969" r:id="rId56"/>
    <p:sldId id="817" r:id="rId57"/>
    <p:sldId id="970" r:id="rId58"/>
    <p:sldId id="930" r:id="rId59"/>
    <p:sldId id="945" r:id="rId60"/>
    <p:sldId id="885" r:id="rId61"/>
    <p:sldId id="879" r:id="rId62"/>
    <p:sldId id="886" r:id="rId63"/>
    <p:sldId id="869" r:id="rId64"/>
    <p:sldId id="871" r:id="rId65"/>
    <p:sldId id="870" r:id="rId66"/>
    <p:sldId id="942" r:id="rId67"/>
    <p:sldId id="943" r:id="rId68"/>
    <p:sldId id="863" r:id="rId69"/>
    <p:sldId id="864" r:id="rId70"/>
    <p:sldId id="865" r:id="rId71"/>
    <p:sldId id="955" r:id="rId72"/>
    <p:sldId id="956" r:id="rId73"/>
    <p:sldId id="913" r:id="rId74"/>
    <p:sldId id="894" r:id="rId75"/>
    <p:sldId id="953" r:id="rId76"/>
    <p:sldId id="845" r:id="rId77"/>
    <p:sldId id="909" r:id="rId78"/>
    <p:sldId id="999" r:id="rId79"/>
    <p:sldId id="1000" r:id="rId80"/>
    <p:sldId id="1001" r:id="rId81"/>
    <p:sldId id="958" r:id="rId82"/>
    <p:sldId id="960" r:id="rId83"/>
    <p:sldId id="961" r:id="rId84"/>
    <p:sldId id="966" r:id="rId85"/>
    <p:sldId id="925" r:id="rId86"/>
    <p:sldId id="896" r:id="rId87"/>
    <p:sldId id="962" r:id="rId88"/>
    <p:sldId id="900" r:id="rId89"/>
    <p:sldId id="876" r:id="rId90"/>
    <p:sldId id="877" r:id="rId91"/>
    <p:sldId id="416" r:id="rId92"/>
    <p:sldId id="923" r:id="rId93"/>
    <p:sldId id="998" r:id="rId94"/>
    <p:sldId id="995" r:id="rId95"/>
    <p:sldId id="996" r:id="rId96"/>
    <p:sldId id="99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856"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2020-11-08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32</a:t>
            </a:fld>
            <a:endParaRPr lang="en-US"/>
          </a:p>
        </p:txBody>
      </p:sp>
    </p:spTree>
    <p:extLst>
      <p:ext uri="{BB962C8B-B14F-4D97-AF65-F5344CB8AC3E}">
        <p14:creationId xmlns:p14="http://schemas.microsoft.com/office/powerpoint/2010/main" val="209560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49</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54</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310861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17</a:t>
            </a:fld>
            <a:endParaRPr lang="en-US"/>
          </a:p>
        </p:txBody>
      </p:sp>
    </p:spTree>
    <p:extLst>
      <p:ext uri="{BB962C8B-B14F-4D97-AF65-F5344CB8AC3E}">
        <p14:creationId xmlns:p14="http://schemas.microsoft.com/office/powerpoint/2010/main" val="258152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18</a:t>
            </a:fld>
            <a:endParaRPr lang="en-US"/>
          </a:p>
        </p:txBody>
      </p:sp>
    </p:spTree>
    <p:extLst>
      <p:ext uri="{BB962C8B-B14F-4D97-AF65-F5344CB8AC3E}">
        <p14:creationId xmlns:p14="http://schemas.microsoft.com/office/powerpoint/2010/main" val="162098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24</a:t>
            </a:fld>
            <a:endParaRPr lang="en-US"/>
          </a:p>
        </p:txBody>
      </p:sp>
    </p:spTree>
    <p:extLst>
      <p:ext uri="{BB962C8B-B14F-4D97-AF65-F5344CB8AC3E}">
        <p14:creationId xmlns:p14="http://schemas.microsoft.com/office/powerpoint/2010/main" val="3469766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2686719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2020-11-08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5.jp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5281/zenodo.3981458" TargetMode="Externa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66.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Restricted Data</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t>
            </a:r>
            <a:r>
              <a:rPr lang="en-US" sz="3600" b="1" u="sng" dirty="0"/>
              <a:t>AEA appoints Data Editor</a:t>
            </a:r>
            <a:r>
              <a:rPr lang="en-US" sz="3600" dirty="0"/>
              <a:t>,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2959769"/>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Tree>
    <p:extLst>
      <p:ext uri="{BB962C8B-B14F-4D97-AF65-F5344CB8AC3E}">
        <p14:creationId xmlns:p14="http://schemas.microsoft.com/office/powerpoint/2010/main" val="2007369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2959769"/>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Tree>
    <p:extLst>
      <p:ext uri="{BB962C8B-B14F-4D97-AF65-F5344CB8AC3E}">
        <p14:creationId xmlns:p14="http://schemas.microsoft.com/office/powerpoint/2010/main" val="381707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2">
                                            <p:bg/>
                                          </p:spTgt>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2000" fill="hold"/>
                                        <p:tgtEl>
                                          <p:spTgt spid="2">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cannot provide the data?</a:t>
            </a:r>
            <a:endParaRPr lang="en-US" sz="2000" b="1" dirty="0">
              <a:solidFill>
                <a:schemeClr val="accent6">
                  <a:lumMod val="75000"/>
                </a:schemeClr>
              </a:solidFill>
            </a:endParaRPr>
          </a:p>
        </p:txBody>
      </p:sp>
    </p:spTree>
    <p:extLst>
      <p:ext uri="{BB962C8B-B14F-4D97-AF65-F5344CB8AC3E}">
        <p14:creationId xmlns:p14="http://schemas.microsoft.com/office/powerpoint/2010/main" val="14012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smtClean="0">
                <a:solidFill>
                  <a:schemeClr val="accent6">
                    <a:lumMod val="75000"/>
                  </a:schemeClr>
                </a:solidFill>
              </a:rPr>
              <a:t>How do you document data provenance when you cannot provide the data?</a:t>
            </a:r>
            <a:endParaRPr lang="en-US" b="1" dirty="0">
              <a:solidFill>
                <a:schemeClr val="accent6">
                  <a:lumMod val="75000"/>
                </a:schemeClr>
              </a:solidFill>
            </a:endParaRP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smtClean="0">
                <a:solidFill>
                  <a:srgbClr val="FF0000"/>
                </a:solidFill>
              </a:rPr>
              <a:t>Wrong question!</a:t>
            </a:r>
            <a:endParaRPr lang="en-US" sz="5400" dirty="0">
              <a:solidFill>
                <a:srgbClr val="FF0000"/>
              </a:solidFill>
            </a:endParaRPr>
          </a:p>
        </p:txBody>
      </p:sp>
    </p:spTree>
    <p:extLst>
      <p:ext uri="{BB962C8B-B14F-4D97-AF65-F5344CB8AC3E}">
        <p14:creationId xmlns:p14="http://schemas.microsoft.com/office/powerpoint/2010/main" val="129808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6" name="Content Placeholder 5"/>
          <p:cNvPicPr>
            <a:picLocks noGrp="1" noChangeAspect="1"/>
          </p:cNvPicPr>
          <p:nvPr>
            <p:ph sz="half" idx="2"/>
          </p:nvPr>
        </p:nvPicPr>
        <p:blipFill>
          <a:blip r:embed="rId2"/>
          <a:stretch>
            <a:fillRect/>
          </a:stretch>
        </p:blipFill>
        <p:spPr>
          <a:xfrm>
            <a:off x="6953898" y="1825625"/>
            <a:ext cx="3618203" cy="4351338"/>
          </a:xfrm>
          <a:prstGeom prst="rect">
            <a:avLst/>
          </a:prstGeom>
        </p:spPr>
      </p:pic>
    </p:spTree>
    <p:extLst>
      <p:ext uri="{BB962C8B-B14F-4D97-AF65-F5344CB8AC3E}">
        <p14:creationId xmlns:p14="http://schemas.microsoft.com/office/powerpoint/2010/main" val="39194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7567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xfrm>
            <a:off x="1203960" y="2472075"/>
            <a:ext cx="9784080" cy="1311128"/>
          </a:xfrm>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don’t control the process?</a:t>
            </a:r>
          </a:p>
        </p:txBody>
      </p:sp>
    </p:spTree>
    <p:extLst>
      <p:ext uri="{BB962C8B-B14F-4D97-AF65-F5344CB8AC3E}">
        <p14:creationId xmlns:p14="http://schemas.microsoft.com/office/powerpoint/2010/main" val="435693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a:t>
            </a:r>
            <a:r>
              <a:rPr lang="en-US" b="1" dirty="0" smtClean="0">
                <a:solidFill>
                  <a:schemeClr val="accent6">
                    <a:lumMod val="75000"/>
                  </a:schemeClr>
                </a:solidFill>
              </a:rPr>
              <a:t>provenance?</a:t>
            </a:r>
            <a:endParaRPr lang="en-US" dirty="0"/>
          </a:p>
        </p:txBody>
      </p:sp>
      <p:sp>
        <p:nvSpPr>
          <p:cNvPr id="4" name="Content Placeholder 3"/>
          <p:cNvSpPr>
            <a:spLocks noGrp="1"/>
          </p:cNvSpPr>
          <p:nvPr>
            <p:ph idx="1"/>
          </p:nvPr>
        </p:nvSpPr>
        <p:spPr/>
        <p:txBody>
          <a:bodyPr/>
          <a:lstStyle/>
          <a:p>
            <a:r>
              <a:rPr lang="en-US" dirty="0" smtClean="0"/>
              <a:t>What do you need to request?</a:t>
            </a:r>
          </a:p>
          <a:p>
            <a:pPr lvl="1"/>
            <a:r>
              <a:rPr lang="en-US" dirty="0" smtClean="0"/>
              <a:t>Name, specification, DOI, etc.</a:t>
            </a:r>
          </a:p>
          <a:p>
            <a:r>
              <a:rPr lang="en-US" dirty="0" smtClean="0"/>
              <a:t>Where do you need to request it?</a:t>
            </a:r>
          </a:p>
          <a:p>
            <a:pPr lvl="1"/>
            <a:r>
              <a:rPr lang="en-US" dirty="0" smtClean="0"/>
              <a:t>Website, your local CRDCN, a Freedom of Information Act officer, etc.</a:t>
            </a:r>
          </a:p>
          <a:p>
            <a:r>
              <a:rPr lang="en-US" dirty="0"/>
              <a:t> </a:t>
            </a:r>
            <a:r>
              <a:rPr lang="en-US" dirty="0" smtClean="0"/>
              <a:t>Details, details:</a:t>
            </a:r>
          </a:p>
          <a:p>
            <a:pPr lvl="1"/>
            <a:r>
              <a:rPr lang="en-US" dirty="0" smtClean="0"/>
              <a:t>Copy of your request form?</a:t>
            </a:r>
          </a:p>
          <a:p>
            <a:pPr lvl="1"/>
            <a:r>
              <a:rPr lang="en-US" dirty="0" smtClean="0"/>
              <a:t>Copy of your request letter?</a:t>
            </a:r>
          </a:p>
          <a:p>
            <a:pPr lvl="1"/>
            <a:r>
              <a:rPr lang="en-US" dirty="0" smtClean="0"/>
              <a:t>Etc.</a:t>
            </a:r>
          </a:p>
          <a:p>
            <a:r>
              <a:rPr lang="en-US" dirty="0" smtClean="0"/>
              <a:t>Don’t assume (too much) prior knowledge!</a:t>
            </a:r>
          </a:p>
          <a:p>
            <a:endParaRPr lang="en-US" dirty="0"/>
          </a:p>
        </p:txBody>
      </p:sp>
    </p:spTree>
    <p:extLst>
      <p:ext uri="{BB962C8B-B14F-4D97-AF65-F5344CB8AC3E}">
        <p14:creationId xmlns:p14="http://schemas.microsoft.com/office/powerpoint/2010/main" val="536863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control the process?</a:t>
            </a:r>
            <a:endParaRPr lang="en-US" sz="2000" b="1" dirty="0">
              <a:solidFill>
                <a:schemeClr val="accent6">
                  <a:lumMod val="75000"/>
                </a:schemeClr>
              </a:solidFill>
            </a:endParaRPr>
          </a:p>
        </p:txBody>
      </p:sp>
    </p:spTree>
    <p:extLst>
      <p:ext uri="{BB962C8B-B14F-4D97-AF65-F5344CB8AC3E}">
        <p14:creationId xmlns:p14="http://schemas.microsoft.com/office/powerpoint/2010/main" val="313685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6" name="Rectangle 5"/>
          <p:cNvSpPr/>
          <p:nvPr/>
        </p:nvSpPr>
        <p:spPr>
          <a:xfrm>
            <a:off x="635000" y="1564263"/>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3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775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a:t>
            </a:r>
            <a:r>
              <a:rPr lang="en-US" dirty="0" smtClean="0"/>
              <a:t>(</a:t>
            </a:r>
            <a:r>
              <a:rPr lang="en-US" dirty="0" err="1" smtClean="0"/>
              <a:t>Banque</a:t>
            </a:r>
            <a:r>
              <a:rPr lang="en-US" dirty="0" smtClean="0"/>
              <a:t> de France), </a:t>
            </a:r>
            <a:r>
              <a:rPr lang="en-US" b="1" dirty="0" err="1"/>
              <a:t>Hautahi</a:t>
            </a:r>
            <a:r>
              <a:rPr lang="en-US" b="1" dirty="0"/>
              <a:t> </a:t>
            </a:r>
            <a:r>
              <a:rPr lang="en-US" b="1" dirty="0" err="1"/>
              <a:t>Kingi</a:t>
            </a:r>
            <a:r>
              <a:rPr lang="en-US" dirty="0"/>
              <a:t> (</a:t>
            </a:r>
            <a:r>
              <a:rPr lang="en-US" dirty="0" err="1"/>
              <a:t>Impaq</a:t>
            </a:r>
            <a:r>
              <a:rPr lang="en-US" dirty="0" smtClean="0"/>
              <a:t>)</a:t>
            </a:r>
          </a:p>
          <a:p>
            <a:r>
              <a:rPr lang="en-US" u="sng" dirty="0" smtClean="0"/>
              <a:t>Assistant</a:t>
            </a:r>
            <a:r>
              <a:rPr lang="en-US" dirty="0" smtClean="0"/>
              <a:t>: </a:t>
            </a:r>
            <a:r>
              <a:rPr lang="en-US" b="1" dirty="0" smtClean="0"/>
              <a:t>Michael </a:t>
            </a:r>
            <a:r>
              <a:rPr lang="en-US" b="1" dirty="0" err="1" smtClean="0"/>
              <a:t>Darisse</a:t>
            </a:r>
            <a:endParaRPr lang="en-US" b="1" dirty="0"/>
          </a:p>
          <a:p>
            <a:r>
              <a:rPr lang="en-US" u="sng" dirty="0"/>
              <a:t>Current lead graduate </a:t>
            </a:r>
            <a:r>
              <a:rPr lang="en-US" u="sng" dirty="0" smtClean="0"/>
              <a:t>student</a:t>
            </a:r>
            <a:r>
              <a:rPr lang="en-US" dirty="0" smtClean="0"/>
              <a:t>: </a:t>
            </a:r>
            <a:r>
              <a:rPr lang="en-US" b="1" dirty="0" smtClean="0"/>
              <a:t>Harry </a:t>
            </a:r>
            <a:r>
              <a:rPr lang="en-US" b="1" dirty="0" smtClean="0"/>
              <a:t>Son </a:t>
            </a:r>
            <a:r>
              <a:rPr lang="en-US" dirty="0" smtClean="0"/>
              <a:t>(since Aug </a:t>
            </a:r>
            <a:r>
              <a:rPr lang="en-US" dirty="0"/>
              <a:t>2020)</a:t>
            </a:r>
          </a:p>
          <a:p>
            <a:r>
              <a:rPr lang="en-US" u="sng" dirty="0"/>
              <a:t>Current and past undergraduate students</a:t>
            </a:r>
            <a:r>
              <a:rPr lang="en-US" dirty="0"/>
              <a:t>: Alexia Ge, Anthony Peraza, </a:t>
            </a:r>
            <a:r>
              <a:rPr lang="en-US" dirty="0">
                <a:solidFill>
                  <a:schemeClr val="accent1"/>
                </a:solidFill>
              </a:rPr>
              <a:t>Craig Schulman</a:t>
            </a:r>
            <a:r>
              <a:rPr lang="en-US" dirty="0"/>
              <a:t>,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solidFill>
              </a:rPr>
              <a:t>Louis Liu</a:t>
            </a:r>
            <a:r>
              <a:rPr lang="en-US" dirty="0">
                <a:solidFill>
                  <a:schemeClr val="accent1">
                    <a:lumMod val="75000"/>
                  </a:schemeClr>
                </a:solidFill>
              </a:rPr>
              <a:t>, </a:t>
            </a:r>
            <a:r>
              <a:rPr lang="en-US" dirty="0"/>
              <a:t>Luis Lopez Cabrera, Luke O’Leary, Mary-Jo </a:t>
            </a:r>
            <a:r>
              <a:rPr lang="en-US" dirty="0" err="1"/>
              <a:t>Ajiduah</a:t>
            </a:r>
            <a:r>
              <a:rPr lang="en-US" dirty="0"/>
              <a:t>, Naomi Li, Nicholas Swan, </a:t>
            </a:r>
            <a:r>
              <a:rPr lang="en-US" dirty="0" err="1"/>
              <a:t>Nishat</a:t>
            </a:r>
            <a:r>
              <a:rPr lang="en-US" dirty="0"/>
              <a:t> </a:t>
            </a:r>
            <a:r>
              <a:rPr lang="en-US" dirty="0" err="1"/>
              <a:t>Peuly</a:t>
            </a:r>
            <a:r>
              <a:rPr lang="en-US" dirty="0"/>
              <a:t>, </a:t>
            </a:r>
            <a:r>
              <a:rPr lang="en-US" dirty="0">
                <a:solidFill>
                  <a:schemeClr val="accent1"/>
                </a:solidFill>
              </a:rPr>
              <a:t>Ryan Ali</a:t>
            </a:r>
            <a:r>
              <a:rPr lang="en-US" dirty="0"/>
              <a:t>, Samuel Frey, </a:t>
            </a:r>
            <a:r>
              <a:rPr lang="en-US" dirty="0" err="1"/>
              <a:t>Siyang</a:t>
            </a:r>
            <a:r>
              <a:rPr lang="en-US" dirty="0"/>
              <a:t> (Elaine) Yu, </a:t>
            </a:r>
            <a:r>
              <a:rPr lang="en-US" dirty="0">
                <a:solidFill>
                  <a:schemeClr val="accent1"/>
                </a:solidFill>
              </a:rPr>
              <a:t>Steve </a:t>
            </a:r>
            <a:r>
              <a:rPr lang="en-US" dirty="0" err="1">
                <a:solidFill>
                  <a:schemeClr val="accent1"/>
                </a:solidFill>
              </a:rPr>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solidFill>
                  <a:schemeClr val="accent1"/>
                </a:solidFill>
              </a:rPr>
              <a:t>Nehedin</a:t>
            </a:r>
            <a:r>
              <a:rPr lang="en-US" dirty="0">
                <a:solidFill>
                  <a:schemeClr val="accent1"/>
                </a:solidFill>
              </a:rPr>
              <a:t> Juarez</a:t>
            </a:r>
            <a:r>
              <a:rPr lang="en-US" dirty="0"/>
              <a:t>, </a:t>
            </a:r>
            <a:r>
              <a:rPr lang="en-US" dirty="0" err="1"/>
              <a:t>Rubal</a:t>
            </a:r>
            <a:r>
              <a:rPr lang="en-US" dirty="0"/>
              <a:t> Mistry, </a:t>
            </a:r>
            <a:r>
              <a:rPr lang="en-US" dirty="0" err="1"/>
              <a:t>Syon</a:t>
            </a:r>
            <a:r>
              <a:rPr lang="en-US" dirty="0"/>
              <a:t> </a:t>
            </a:r>
            <a:r>
              <a:rPr lang="en-US" dirty="0" err="1"/>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a:t>
            </a:r>
            <a:r>
              <a:rPr lang="en-US" dirty="0"/>
              <a:t>Franklin </a:t>
            </a:r>
            <a:r>
              <a:rPr lang="en-US" dirty="0" err="1" smtClean="0"/>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a:t>
            </a:r>
            <a:r>
              <a:rPr lang="en-US" dirty="0" smtClean="0"/>
              <a:t>Peter </a:t>
            </a:r>
            <a:r>
              <a:rPr lang="en-US" dirty="0"/>
              <a:t>Rafael </a:t>
            </a:r>
            <a:r>
              <a:rPr lang="en-US" dirty="0" smtClean="0"/>
              <a:t>Sanchez</a:t>
            </a:r>
            <a:r>
              <a:rPr lang="en-US" dirty="0" smtClean="0">
                <a:solidFill>
                  <a:schemeClr val="accent1">
                    <a:lumMod val="75000"/>
                  </a:schemeClr>
                </a:solidFill>
              </a:rPr>
              <a:t>, Jill Crosby, Matthew </a:t>
            </a:r>
            <a:r>
              <a:rPr lang="en-US" dirty="0">
                <a:solidFill>
                  <a:schemeClr val="accent1">
                    <a:lumMod val="75000"/>
                  </a:schemeClr>
                </a:solidFill>
              </a:rPr>
              <a:t>H. </a:t>
            </a:r>
            <a:r>
              <a:rPr lang="en-US" dirty="0" smtClean="0">
                <a:solidFill>
                  <a:schemeClr val="accent1">
                    <a:lumMod val="75000"/>
                  </a:schemeClr>
                </a:solidFill>
              </a:rPr>
              <a:t>Wang, </a:t>
            </a:r>
            <a:r>
              <a:rPr lang="en-US" dirty="0">
                <a:solidFill>
                  <a:schemeClr val="accent1"/>
                </a:solidFill>
              </a:rPr>
              <a:t>Daniella </a:t>
            </a:r>
            <a:r>
              <a:rPr lang="en-US" dirty="0" smtClean="0">
                <a:solidFill>
                  <a:schemeClr val="accent1"/>
                </a:solidFill>
              </a:rPr>
              <a:t>Pena</a:t>
            </a:r>
            <a:r>
              <a:rPr lang="en-US" dirty="0">
                <a:solidFill>
                  <a:schemeClr val="accent1"/>
                </a:solidFill>
              </a:rPr>
              <a:t>, Julia </a:t>
            </a:r>
            <a:r>
              <a:rPr lang="en-US" dirty="0" smtClean="0">
                <a:solidFill>
                  <a:schemeClr val="accent1"/>
                </a:solidFill>
              </a:rPr>
              <a:t>Zimmerman, Kate Hofer</a:t>
            </a:r>
            <a:r>
              <a:rPr lang="en-US" dirty="0">
                <a:solidFill>
                  <a:schemeClr val="accent1"/>
                </a:solidFill>
              </a:rPr>
              <a:t>, </a:t>
            </a:r>
            <a:r>
              <a:rPr lang="en-US" dirty="0" err="1">
                <a:solidFill>
                  <a:schemeClr val="accent1"/>
                </a:solidFill>
              </a:rPr>
              <a:t>Tarangana</a:t>
            </a:r>
            <a:r>
              <a:rPr lang="en-US" dirty="0">
                <a:solidFill>
                  <a:schemeClr val="accent1"/>
                </a:solidFill>
              </a:rPr>
              <a:t> </a:t>
            </a:r>
            <a:r>
              <a:rPr lang="en-US" dirty="0" err="1">
                <a:solidFill>
                  <a:schemeClr val="accent1"/>
                </a:solidFill>
              </a:rPr>
              <a:t>Thapa</a:t>
            </a:r>
            <a:endParaRPr lang="en-US" dirty="0">
              <a:solidFill>
                <a:schemeClr val="accent1"/>
              </a:solidFill>
            </a:endParaRPr>
          </a:p>
          <a:p>
            <a:r>
              <a:rPr lang="en-US" u="sng" dirty="0" smtClean="0"/>
              <a:t>Former </a:t>
            </a:r>
            <a:r>
              <a:rPr lang="en-US" u="sng" dirty="0"/>
              <a:t>graduate students</a:t>
            </a:r>
            <a:r>
              <a:rPr lang="en-US" dirty="0"/>
              <a:t>: </a:t>
            </a:r>
            <a:r>
              <a:rPr lang="en-US" b="1" dirty="0"/>
              <a:t>David </a:t>
            </a:r>
            <a:r>
              <a:rPr lang="en-US" b="1" dirty="0" err="1"/>
              <a:t>Wasser</a:t>
            </a:r>
            <a:r>
              <a:rPr lang="en-US" b="1" dirty="0"/>
              <a:t>, Meredith Welch, </a:t>
            </a:r>
            <a:r>
              <a:rPr lang="en-US" dirty="0" smtClean="0"/>
              <a:t>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yesterday, </a:t>
            </a:r>
            <a:r>
              <a:rPr lang="en-US" dirty="0"/>
              <a:t>the AEA Data Editor team conducted </a:t>
            </a:r>
          </a:p>
          <a:p>
            <a:r>
              <a:rPr lang="en-US" sz="3600" b="1" dirty="0" smtClean="0">
                <a:solidFill>
                  <a:schemeClr val="accent6">
                    <a:lumMod val="75000"/>
                  </a:schemeClr>
                </a:solidFill>
              </a:rPr>
              <a:t>~1000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445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control the process?</a:t>
            </a:r>
            <a:endParaRPr lang="en-US" sz="2000" b="1" dirty="0">
              <a:solidFill>
                <a:schemeClr val="accent6">
                  <a:lumMod val="75000"/>
                </a:schemeClr>
              </a:solidFill>
            </a:endParaRP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2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left)">
                                      <p:cBhvr>
                                        <p:cTn id="55" dur="500"/>
                                        <p:tgtEl>
                                          <p:spTgt spid="10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0"/>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nodeType="after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7" grpId="0" animBg="1"/>
      <p:bldP spid="28" grpId="0" animBg="1"/>
      <p:bldP spid="29" grpId="0"/>
      <p:bldP spid="30" grpId="0" animBg="1"/>
      <p:bldP spid="31" grpId="0" animBg="1"/>
      <p:bldP spid="35" grpId="0" animBg="1"/>
      <p:bldP spid="36" grpId="0" animBg="1"/>
      <p:bldP spid="90" grpId="0" animBg="1"/>
      <p:bldP spid="91" grpId="0" animBg="1"/>
      <p:bldP spid="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4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spTree>
    <p:extLst>
      <p:ext uri="{BB962C8B-B14F-4D97-AF65-F5344CB8AC3E}">
        <p14:creationId xmlns:p14="http://schemas.microsoft.com/office/powerpoint/2010/main" val="3730787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130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8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err="1" smtClean="0"/>
              <a:t>Portual</a:t>
            </a:r>
            <a:r>
              <a:rPr lang="en-US" dirty="0" smtClean="0"/>
              <a:t>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spTree>
    <p:extLst>
      <p:ext uri="{BB962C8B-B14F-4D97-AF65-F5344CB8AC3E}">
        <p14:creationId xmlns:p14="http://schemas.microsoft.com/office/powerpoint/2010/main" val="27975923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this be done in CRDCN? </a:t>
            </a:r>
            <a:endParaRPr lang="en-US" dirty="0"/>
          </a:p>
        </p:txBody>
      </p:sp>
      <p:sp>
        <p:nvSpPr>
          <p:cNvPr id="5" name="Content Placeholder 4"/>
          <p:cNvSpPr>
            <a:spLocks noGrp="1"/>
          </p:cNvSpPr>
          <p:nvPr>
            <p:ph idx="1"/>
          </p:nvPr>
        </p:nvSpPr>
        <p:spPr/>
        <p:txBody>
          <a:bodyPr>
            <a:normAutofit/>
          </a:bodyPr>
          <a:lstStyle/>
          <a:p>
            <a:pPr marL="0" indent="0" algn="ctr">
              <a:buNone/>
            </a:pPr>
            <a:r>
              <a:rPr lang="en-US" sz="8000" dirty="0" smtClean="0"/>
              <a:t>Yes</a:t>
            </a:r>
            <a:endParaRPr lang="en-US" sz="8000" dirty="0"/>
          </a:p>
        </p:txBody>
      </p:sp>
    </p:spTree>
    <p:extLst>
      <p:ext uri="{BB962C8B-B14F-4D97-AF65-F5344CB8AC3E}">
        <p14:creationId xmlns:p14="http://schemas.microsoft.com/office/powerpoint/2010/main" val="40507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tips</a:t>
            </a:r>
          </a:p>
          <a:p>
            <a:pPr algn="ctr"/>
            <a:r>
              <a:rPr lang="en-US" sz="7200" dirty="0" smtClean="0">
                <a:solidFill>
                  <a:schemeClr val="bg1"/>
                </a:solidFill>
              </a:rPr>
              <a:t>(based on 1000+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r>
              <a:rPr lang="en-US" dirty="0" smtClean="0"/>
              <a:t>Set the project directory </a:t>
            </a:r>
            <a:r>
              <a:rPr lang="en-US" b="1" u="sng" dirty="0" smtClean="0"/>
              <a:t>ONCE</a:t>
            </a:r>
            <a:r>
              <a:rPr lang="en-US" dirty="0" smtClean="0"/>
              <a:t> in code, or </a:t>
            </a:r>
            <a:r>
              <a:rPr lang="en-US" b="1" u="sng" dirty="0" smtClean="0"/>
              <a:t>NEVER</a:t>
            </a:r>
            <a:r>
              <a:rPr lang="en-US" dirty="0" smtClean="0"/>
              <a:t> </a:t>
            </a:r>
            <a:br>
              <a:rPr lang="en-US" dirty="0" smtClean="0"/>
            </a:br>
            <a:r>
              <a:rPr lang="en-US" sz="2000" dirty="0" smtClean="0">
                <a:solidFill>
                  <a:schemeClr val="accent1"/>
                </a:solidFill>
              </a:rPr>
              <a:t>(Stata, </a:t>
            </a:r>
            <a:r>
              <a:rPr lang="en-US" sz="2000" dirty="0" smtClean="0">
                <a:solidFill>
                  <a:schemeClr val="accent2"/>
                </a:solidFill>
              </a:rPr>
              <a:t>R</a:t>
            </a:r>
            <a:r>
              <a:rPr lang="en-US" sz="2000" dirty="0" smtClean="0">
                <a:solidFill>
                  <a:schemeClr val="accent1"/>
                </a:solidFill>
              </a:rPr>
              <a:t>, </a:t>
            </a:r>
            <a:r>
              <a:rPr lang="en-US" sz="2000" dirty="0" smtClean="0">
                <a:solidFill>
                  <a:schemeClr val="accent6"/>
                </a:solidFill>
              </a:rPr>
              <a:t>Python</a:t>
            </a:r>
            <a:r>
              <a:rPr lang="en-US" sz="2000" dirty="0" smtClean="0">
                <a:solidFill>
                  <a:schemeClr val="accent1"/>
                </a:solidFill>
              </a:rPr>
              <a:t>)</a:t>
            </a:r>
          </a:p>
          <a:p>
            <a:r>
              <a:rPr lang="en-US" dirty="0" smtClean="0"/>
              <a:t>Use </a:t>
            </a:r>
            <a:r>
              <a:rPr lang="en-US" b="1" u="sng" dirty="0" smtClean="0"/>
              <a:t>placeholders</a:t>
            </a:r>
            <a:r>
              <a:rPr lang="en-US" dirty="0" smtClean="0"/>
              <a:t> (</a:t>
            </a:r>
            <a:r>
              <a:rPr lang="en-US" dirty="0" err="1" smtClean="0"/>
              <a:t>globals</a:t>
            </a:r>
            <a:r>
              <a:rPr lang="en-US" dirty="0" smtClean="0"/>
              <a:t>, </a:t>
            </a:r>
            <a:r>
              <a:rPr lang="en-US" dirty="0" err="1" smtClean="0"/>
              <a:t>libnames</a:t>
            </a:r>
            <a:r>
              <a:rPr lang="en-US" dirty="0" smtClean="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smtClean="0">
                <a:solidFill>
                  <a:schemeClr val="accent6"/>
                </a:solidFill>
              </a:rPr>
              <a:t>Python, </a:t>
            </a:r>
            <a:r>
              <a:rPr lang="en-US" sz="1800" dirty="0" smtClean="0">
                <a:solidFill>
                  <a:schemeClr val="accent4"/>
                </a:solidFill>
              </a:rPr>
              <a:t>SAS</a:t>
            </a:r>
            <a:r>
              <a:rPr lang="en-US" sz="1800" dirty="0" smtClean="0">
                <a:solidFill>
                  <a:schemeClr val="accent1"/>
                </a:solidFill>
              </a:rPr>
              <a:t>)</a:t>
            </a:r>
            <a:endParaRPr lang="en-US" sz="1800" dirty="0">
              <a:solidFill>
                <a:schemeClr val="accent1"/>
              </a:solidFill>
            </a:endParaRPr>
          </a:p>
          <a:p>
            <a:r>
              <a:rPr lang="en-US" b="1" u="sng" dirty="0" smtClean="0"/>
              <a:t>Write out all tables, figures</a:t>
            </a:r>
            <a:r>
              <a:rPr lang="en-US" dirty="0" smtClean="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smtClean="0"/>
              <a:t>If you need to </a:t>
            </a:r>
            <a:r>
              <a:rPr lang="en-US" dirty="0" smtClean="0">
                <a:solidFill>
                  <a:srgbClr val="FF0000"/>
                </a:solidFill>
              </a:rPr>
              <a:t>manually</a:t>
            </a:r>
            <a:r>
              <a:rPr lang="en-US" dirty="0" smtClean="0"/>
              <a:t> modify the code to obtain a series of tables/figures/columns, you’re doing something wrong:</a:t>
            </a:r>
          </a:p>
          <a:p>
            <a:r>
              <a:rPr lang="en-US" dirty="0" smtClean="0"/>
              <a:t>Use </a:t>
            </a:r>
            <a:r>
              <a:rPr lang="en-US" b="1" dirty="0" smtClean="0">
                <a:solidFill>
                  <a:schemeClr val="accent2"/>
                </a:solidFill>
              </a:rPr>
              <a:t>functions</a:t>
            </a:r>
            <a:r>
              <a:rPr lang="en-US" b="1" dirty="0" smtClean="0"/>
              <a:t>, </a:t>
            </a:r>
            <a:r>
              <a:rPr lang="en-US" b="1" dirty="0" smtClean="0">
                <a:solidFill>
                  <a:schemeClr val="accent1"/>
                </a:solidFill>
              </a:rPr>
              <a:t>ado files, programs</a:t>
            </a:r>
            <a:r>
              <a:rPr lang="en-US" b="1" dirty="0" smtClean="0"/>
              <a:t>, </a:t>
            </a:r>
            <a:r>
              <a:rPr lang="en-US" b="1" dirty="0" smtClean="0">
                <a:solidFill>
                  <a:schemeClr val="accent4"/>
                </a:solidFill>
              </a:rPr>
              <a:t>macros</a:t>
            </a:r>
            <a:r>
              <a:rPr lang="en-US" b="1" dirty="0" smtClean="0"/>
              <a:t>, </a:t>
            </a:r>
            <a:r>
              <a:rPr lang="en-US" b="1" dirty="0" smtClean="0">
                <a:solidFill>
                  <a:schemeClr val="accent6"/>
                </a:solidFill>
              </a:rPr>
              <a:t>subroutines</a:t>
            </a:r>
          </a:p>
          <a:p>
            <a:r>
              <a:rPr lang="en-US" dirty="0" smtClean="0"/>
              <a:t>Use </a:t>
            </a:r>
            <a:r>
              <a:rPr lang="en-US" b="1" dirty="0" smtClean="0"/>
              <a:t>loops, parameters, parameter files </a:t>
            </a:r>
            <a:r>
              <a:rPr lang="en-US" dirty="0" smtClean="0"/>
              <a:t>to call those subroutines</a:t>
            </a:r>
            <a:endParaRPr lang="en-US" dirty="0"/>
          </a:p>
        </p:txBody>
      </p:sp>
    </p:spTree>
    <p:extLst>
      <p:ext uri="{BB962C8B-B14F-4D97-AF65-F5344CB8AC3E}">
        <p14:creationId xmlns:p14="http://schemas.microsoft.com/office/powerpoint/2010/main" val="41155866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pPr marL="0" indent="0">
              <a:buNone/>
            </a:pPr>
            <a:r>
              <a:rPr lang="en-US" dirty="0" smtClean="0"/>
              <a:t>Cleanly </a:t>
            </a:r>
            <a:r>
              <a:rPr lang="en-US" b="1" u="sng" dirty="0" smtClean="0"/>
              <a:t>separate</a:t>
            </a:r>
          </a:p>
          <a:p>
            <a:r>
              <a:rPr lang="en-US" dirty="0" smtClean="0">
                <a:solidFill>
                  <a:schemeClr val="accent2"/>
                </a:solidFill>
              </a:rPr>
              <a:t>Confidential data </a:t>
            </a:r>
            <a:r>
              <a:rPr lang="en-US" dirty="0" smtClean="0"/>
              <a:t>and </a:t>
            </a:r>
            <a:r>
              <a:rPr lang="en-US" dirty="0" smtClean="0">
                <a:solidFill>
                  <a:schemeClr val="accent6"/>
                </a:solidFill>
              </a:rPr>
              <a:t>public use </a:t>
            </a:r>
            <a:r>
              <a:rPr lang="en-US" dirty="0" smtClean="0"/>
              <a:t>data</a:t>
            </a:r>
          </a:p>
          <a:p>
            <a:pPr lvl="1"/>
            <a:r>
              <a:rPr lang="en-US" dirty="0" smtClean="0"/>
              <a:t>You are going to have to provide copies of the public use data without compromising confidentiality</a:t>
            </a:r>
          </a:p>
          <a:p>
            <a:r>
              <a:rPr lang="en-US" dirty="0" smtClean="0">
                <a:solidFill>
                  <a:schemeClr val="accent2"/>
                </a:solidFill>
              </a:rPr>
              <a:t>Confidential parameters </a:t>
            </a:r>
            <a:r>
              <a:rPr lang="en-US" dirty="0" smtClean="0"/>
              <a:t>and the </a:t>
            </a:r>
            <a:r>
              <a:rPr lang="en-US" dirty="0" smtClean="0">
                <a:solidFill>
                  <a:schemeClr val="accent6"/>
                </a:solidFill>
              </a:rPr>
              <a:t>rest of the code</a:t>
            </a:r>
          </a:p>
          <a:p>
            <a:pPr lvl="1"/>
            <a:r>
              <a:rPr lang="en-US" dirty="0" smtClean="0"/>
              <a:t>Reduces need to redact programs</a:t>
            </a:r>
            <a:endParaRPr lang="en-US" dirty="0"/>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smtClean="0"/>
              <a:t>Have “</a:t>
            </a:r>
            <a:r>
              <a:rPr lang="en-US" b="1" u="sng" dirty="0" smtClean="0"/>
              <a:t>computational empathy</a:t>
            </a:r>
            <a:r>
              <a:rPr lang="en-US" dirty="0" smtClean="0"/>
              <a:t>”</a:t>
            </a:r>
          </a:p>
          <a:p>
            <a:r>
              <a:rPr lang="en-US" dirty="0" smtClean="0"/>
              <a:t>Consider cross-platform </a:t>
            </a:r>
            <a:r>
              <a:rPr lang="en-US" dirty="0" err="1" smtClean="0"/>
              <a:t>programmng</a:t>
            </a:r>
            <a:r>
              <a:rPr lang="en-US" dirty="0" smtClean="0"/>
              <a:t> practices</a:t>
            </a:r>
          </a:p>
          <a:p>
            <a:r>
              <a:rPr lang="en-US" dirty="0" smtClean="0"/>
              <a:t>Consider that the replicator can learn from the process</a:t>
            </a:r>
          </a:p>
          <a:p>
            <a:pPr lvl="1"/>
            <a:r>
              <a:rPr lang="en-US" dirty="0" smtClean="0"/>
              <a:t>They probably don’t have the same knowledge</a:t>
            </a:r>
          </a:p>
          <a:p>
            <a:r>
              <a:rPr lang="en-US" dirty="0" smtClean="0"/>
              <a:t>Consider that the replicator might not have the same modules/packages/etc.</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Path and filenames:</a:t>
            </a:r>
          </a:p>
          <a:p>
            <a:pPr lvl="1"/>
            <a:r>
              <a:rPr lang="en-US" dirty="0" smtClean="0">
                <a:solidFill>
                  <a:schemeClr val="accent1"/>
                </a:solidFill>
              </a:rPr>
              <a:t>Stata: always use forward slashes, even on Windows</a:t>
            </a:r>
            <a:br>
              <a:rPr lang="en-US" dirty="0" smtClean="0">
                <a:solidFill>
                  <a:schemeClr val="accent1"/>
                </a:solidFill>
              </a:rPr>
            </a:br>
            <a:r>
              <a:rPr lang="en-US" sz="1800" b="1" dirty="0" smtClean="0">
                <a:solidFill>
                  <a:schemeClr val="accent1"/>
                </a:solidFill>
                <a:latin typeface="Source Code Pro" panose="020B0509030403020204" pitchFamily="49" charset="0"/>
                <a:ea typeface="Source Code Pro" panose="020B0509030403020204" pitchFamily="49" charset="0"/>
              </a:rPr>
              <a:t>use “$data/path/</a:t>
            </a:r>
            <a:r>
              <a:rPr lang="en-US" sz="1800" b="1" dirty="0" err="1" smtClean="0">
                <a:solidFill>
                  <a:schemeClr val="accent1"/>
                </a:solidFill>
                <a:latin typeface="Source Code Pro" panose="020B0509030403020204" pitchFamily="49" charset="0"/>
                <a:ea typeface="Source Code Pro" panose="020B0509030403020204" pitchFamily="49" charset="0"/>
              </a:rPr>
              <a:t>data.dta</a:t>
            </a:r>
            <a:r>
              <a:rPr lang="en-US" sz="1800" b="1" dirty="0" smtClean="0">
                <a:solidFill>
                  <a:schemeClr val="accent1"/>
                </a:solidFill>
                <a:latin typeface="Source Code Pro" panose="020B0509030403020204" pitchFamily="49" charset="0"/>
                <a:ea typeface="Source Code Pro" panose="020B0509030403020204" pitchFamily="49" charset="0"/>
              </a:rPr>
              <a:t>”</a:t>
            </a:r>
          </a:p>
          <a:p>
            <a:pPr lvl="1"/>
            <a:r>
              <a:rPr lang="en-US" dirty="0" smtClean="0">
                <a:solidFill>
                  <a:schemeClr val="accent2"/>
                </a:solidFill>
              </a:rPr>
              <a:t>R: use “</a:t>
            </a:r>
            <a:r>
              <a:rPr lang="en-US" sz="2000" dirty="0" err="1" smtClean="0">
                <a:solidFill>
                  <a:schemeClr val="accent2"/>
                </a:solidFill>
                <a:latin typeface="Source Code Pro" panose="020B0509030403020204" pitchFamily="49" charset="0"/>
                <a:ea typeface="Source Code Pro" panose="020B0509030403020204" pitchFamily="49" charset="0"/>
              </a:rPr>
              <a:t>file.path</a:t>
            </a:r>
            <a:r>
              <a:rPr lang="en-US" sz="2000" dirty="0" smtClean="0">
                <a:solidFill>
                  <a:schemeClr val="accent2"/>
                </a:solidFill>
                <a:latin typeface="Source Code Pro" panose="020B0509030403020204" pitchFamily="49" charset="0"/>
                <a:ea typeface="Source Code Pro" panose="020B0509030403020204" pitchFamily="49" charset="0"/>
              </a:rPr>
              <a:t>()</a:t>
            </a:r>
            <a:r>
              <a:rPr lang="en-US" dirty="0" smtClean="0">
                <a:solidFill>
                  <a:schemeClr val="accent2"/>
                </a:solidFill>
              </a:rPr>
              <a:t>”</a:t>
            </a:r>
            <a:br>
              <a:rPr lang="en-US" dirty="0" smtClean="0">
                <a:solidFill>
                  <a:schemeClr val="accent2"/>
                </a:solidFill>
              </a:rPr>
            </a:br>
            <a:r>
              <a:rPr lang="en-US" sz="1600" b="1" dirty="0" smtClean="0">
                <a:solidFill>
                  <a:schemeClr val="accent2"/>
                </a:solidFill>
                <a:latin typeface="Source Code Pro" panose="020B0509030403020204" pitchFamily="49" charset="0"/>
                <a:ea typeface="Source Code Pro" panose="020B0509030403020204" pitchFamily="49" charset="0"/>
              </a:rPr>
              <a:t>x &lt;- read(</a:t>
            </a:r>
            <a:r>
              <a:rPr lang="en-US" sz="1600" b="1" dirty="0" err="1" smtClean="0">
                <a:solidFill>
                  <a:schemeClr val="accent2"/>
                </a:solidFill>
                <a:latin typeface="Source Code Pro" panose="020B0509030403020204" pitchFamily="49" charset="0"/>
                <a:ea typeface="Source Code Pro" panose="020B0509030403020204" pitchFamily="49" charset="0"/>
              </a:rPr>
              <a:t>file.path</a:t>
            </a:r>
            <a:r>
              <a:rPr lang="en-US" sz="1600" b="1" dirty="0" smtClean="0">
                <a:solidFill>
                  <a:schemeClr val="accent2"/>
                </a:solidFill>
                <a:latin typeface="Source Code Pro" panose="020B0509030403020204" pitchFamily="49" charset="0"/>
                <a:ea typeface="Source Code Pro" panose="020B0509030403020204" pitchFamily="49" charset="0"/>
              </a:rPr>
              <a:t>(data,”</a:t>
            </a:r>
            <a:r>
              <a:rPr lang="en-US" sz="1600" b="1" dirty="0" err="1" smtClean="0">
                <a:solidFill>
                  <a:schemeClr val="accent2"/>
                </a:solidFill>
                <a:latin typeface="Source Code Pro" panose="020B0509030403020204" pitchFamily="49" charset="0"/>
                <a:ea typeface="Source Code Pro" panose="020B0509030403020204" pitchFamily="49" charset="0"/>
              </a:rPr>
              <a:t>data.dta</a:t>
            </a:r>
            <a:r>
              <a:rPr lang="en-US" sz="1600" b="1" dirty="0" smtClean="0">
                <a:solidFill>
                  <a:schemeClr val="accent2"/>
                </a:solidFill>
                <a:latin typeface="Source Code Pro" panose="020B0509030403020204" pitchFamily="49" charset="0"/>
                <a:ea typeface="Source Code Pro" panose="020B0509030403020204" pitchFamily="49" charset="0"/>
              </a:rPr>
              <a:t>”)</a:t>
            </a:r>
          </a:p>
          <a:p>
            <a:pPr lvl="1"/>
            <a:r>
              <a:rPr lang="en-US" dirty="0" smtClean="0">
                <a:solidFill>
                  <a:schemeClr val="accent4"/>
                </a:solidFill>
              </a:rPr>
              <a:t>SAS: use </a:t>
            </a:r>
            <a:r>
              <a:rPr lang="en-US" sz="2000" dirty="0" smtClean="0">
                <a:solidFill>
                  <a:schemeClr val="accent4"/>
                </a:solidFill>
                <a:latin typeface="Source Code Pro" panose="020B0509030403020204" pitchFamily="49" charset="0"/>
                <a:ea typeface="Source Code Pro" panose="020B0509030403020204" pitchFamily="49" charset="0"/>
              </a:rPr>
              <a:t>filename</a:t>
            </a:r>
            <a:r>
              <a:rPr lang="en-US" dirty="0" smtClean="0">
                <a:solidFill>
                  <a:schemeClr val="accent4"/>
                </a:solidFill>
              </a:rPr>
              <a:t> and </a:t>
            </a:r>
            <a:r>
              <a:rPr lang="en-US" sz="2000" dirty="0" err="1" smtClean="0">
                <a:solidFill>
                  <a:schemeClr val="accent4"/>
                </a:solidFill>
                <a:latin typeface="Source Code Pro" panose="020B0509030403020204" pitchFamily="49" charset="0"/>
                <a:ea typeface="Source Code Pro" panose="020B0509030403020204" pitchFamily="49" charset="0"/>
              </a:rPr>
              <a:t>libname</a:t>
            </a:r>
            <a:r>
              <a:rPr lang="en-US" dirty="0" smtClean="0">
                <a:solidFill>
                  <a:schemeClr val="accent4"/>
                </a:solidFill>
              </a:rPr>
              <a:t> to abstract</a:t>
            </a:r>
            <a:br>
              <a:rPr lang="en-US" dirty="0" smtClean="0">
                <a:solidFill>
                  <a:schemeClr val="accent4"/>
                </a:solidFill>
              </a:rPr>
            </a:br>
            <a:r>
              <a:rPr lang="en-US" sz="2000" b="1" dirty="0" smtClean="0">
                <a:solidFill>
                  <a:schemeClr val="accent4"/>
                </a:solidFill>
                <a:latin typeface="Source Code Pro" panose="020B0509030403020204" pitchFamily="49" charset="0"/>
                <a:ea typeface="Source Code Pro" panose="020B0509030403020204" pitchFamily="49" charset="0"/>
              </a:rPr>
              <a:t>data DATALIB.step1;</a:t>
            </a:r>
            <a:br>
              <a:rPr lang="en-US" sz="2000" b="1" dirty="0" smtClean="0">
                <a:solidFill>
                  <a:schemeClr val="accent4"/>
                </a:solidFill>
                <a:latin typeface="Source Code Pro" panose="020B0509030403020204" pitchFamily="49" charset="0"/>
                <a:ea typeface="Source Code Pro" panose="020B0509030403020204" pitchFamily="49" charset="0"/>
              </a:rPr>
            </a:br>
            <a:r>
              <a:rPr lang="en-US" sz="2000" b="1" dirty="0" smtClean="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smtClean="0"/>
              <a:t>Sometimes we can:</a:t>
            </a:r>
          </a:p>
          <a:p>
            <a:r>
              <a:rPr lang="en-US" dirty="0" smtClean="0"/>
              <a:t>In the past 6 months, we have worked with</a:t>
            </a:r>
          </a:p>
          <a:p>
            <a:pPr lvl="1"/>
            <a:r>
              <a:rPr lang="en-US" dirty="0" smtClean="0"/>
              <a:t>French, Brazilian, and US confidential admin data</a:t>
            </a:r>
          </a:p>
          <a:p>
            <a:pPr lvl="1"/>
            <a:r>
              <a:rPr lang="en-US" dirty="0" smtClean="0"/>
              <a:t>Purchased commercial data (Twitter, Indian GDP)</a:t>
            </a:r>
          </a:p>
          <a:p>
            <a:pPr lvl="1"/>
            <a:r>
              <a:rPr lang="en-US" dirty="0" smtClean="0"/>
              <a:t>Proprietary data under NDA/DUA (</a:t>
            </a:r>
            <a:r>
              <a:rPr lang="en-US" dirty="0" err="1" smtClean="0"/>
              <a:t>Ebay</a:t>
            </a:r>
            <a:r>
              <a:rPr lang="en-US" dirty="0" smtClean="0"/>
              <a:t>)</a:t>
            </a:r>
          </a:p>
          <a:p>
            <a:pPr lvl="1"/>
            <a:r>
              <a:rPr lang="en-US" dirty="0" smtClean="0"/>
              <a:t>Data with application procedure (Chinese Panel, Demographic and Health Survey, European establishment data)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doi.org/10.5281/zenodo.3981458</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421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82513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30373134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52308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3713</Words>
  <Application>Microsoft Office PowerPoint</Application>
  <PresentationFormat>Widescreen</PresentationFormat>
  <Paragraphs>721</Paragraphs>
  <Slides>96</Slides>
  <Notes>13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Calibri</vt:lpstr>
      <vt:lpstr>Calibri Light</vt:lpstr>
      <vt:lpstr>Century</vt:lpstr>
      <vt:lpstr>Montserrat</vt:lpstr>
      <vt:lpstr>Roboto</vt:lpstr>
      <vt:lpstr>Source Code Pro</vt:lpstr>
      <vt:lpstr>Office Theme</vt:lpstr>
      <vt:lpstr>Implementing Increased Transparency and Reproducibility in Economics: Restricted Data</vt:lpstr>
      <vt:lpstr>PowerPoint Presentation</vt:lpstr>
      <vt:lpstr>PowerPoint Presentation</vt:lpstr>
      <vt:lpstr>Progress</vt:lpstr>
      <vt:lpstr>Some key statistics</vt:lpstr>
      <vt:lpstr>In a nutshell</vt:lpstr>
      <vt:lpstr>PowerPoint Presentation</vt:lpstr>
      <vt:lpstr>Failure to curate</vt:lpstr>
      <vt:lpstr>Poor coding practices</vt:lpstr>
      <vt:lpstr>Poor citation practices</vt:lpstr>
      <vt:lpstr>PowerPoint Presentation</vt:lpstr>
      <vt:lpstr>Second round (2012-)</vt:lpstr>
      <vt:lpstr>PowerPoint Presentation</vt:lpstr>
      <vt:lpstr>AEA Data &amp; Code Availability Policy (2019)</vt:lpstr>
      <vt:lpstr>Current efforts at the AEA</vt:lpstr>
      <vt:lpstr>Current efforts at the AEA</vt:lpstr>
      <vt:lpstr>Current efforts at the AEA</vt:lpstr>
      <vt:lpstr>Current efforts at the AEA</vt:lpstr>
      <vt:lpstr>How do you document data provenance when you cannot provide the data?</vt:lpstr>
      <vt:lpstr>How did you get the data in first place?</vt:lpstr>
      <vt:lpstr>You must have described the data</vt:lpstr>
      <vt:lpstr>How do you document data provenance when you don’t control the process?</vt:lpstr>
      <vt:lpstr>How do you document data provenance?</vt:lpstr>
      <vt:lpstr>Current efforts at the AEA</vt:lpstr>
      <vt:lpstr>Current efforts at the AEA</vt:lpstr>
      <vt:lpstr>AEA Pre-Publication Verification</vt:lpstr>
      <vt:lpstr>Action: Reproducibility Check</vt:lpstr>
      <vt:lpstr>Who is doing that?</vt:lpstr>
      <vt:lpstr>Very little diversity in software</vt:lpstr>
      <vt:lpstr>PowerPoint Presentation</vt:lpstr>
      <vt:lpstr>Stats on reproduced articles</vt:lpstr>
      <vt:lpstr>Current efforts at the AEA</vt:lpstr>
      <vt:lpstr>PowerPoint Presentation</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Also work with 3rd parties</vt:lpstr>
      <vt:lpstr>Also work with 3rd parties</vt:lpstr>
      <vt:lpstr>Could this be done in CRDCN? </vt:lpstr>
      <vt:lpstr>Current efforts at the AEA</vt:lpstr>
      <vt:lpstr>Full-featured repository</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Current efforts at the AEA</vt:lpstr>
      <vt:lpstr>Starts with Data Citations</vt:lpstr>
      <vt:lpstr>Starts with Data Citations</vt:lpstr>
      <vt:lpstr>Data citations</vt:lpstr>
      <vt:lpstr>PowerPoint Presentation</vt:lpstr>
      <vt:lpstr>Citing restricted-access data</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Example 4: German Restricted-access</vt:lpstr>
      <vt:lpstr>And we check them!</vt:lpstr>
      <vt:lpstr>And we check them!</vt:lpstr>
      <vt:lpstr>PowerPoint Presentation</vt:lpstr>
      <vt:lpstr>PowerPoint Presentation</vt:lpstr>
      <vt:lpstr>Data: Citations, Access, Rights</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How to prepare the replication package</vt:lpstr>
      <vt:lpstr>Tension between access and reproducibility</vt:lpstr>
      <vt:lpstr>Verification services</vt:lpstr>
      <vt:lpstr>Assume we can access the data</vt:lpstr>
      <vt:lpstr>PowerPoint Presentation</vt:lpstr>
      <vt:lpstr>Goal: Transportability</vt:lpstr>
      <vt:lpstr>Social science “guild”</vt:lpstr>
      <vt:lpstr>PowerPoint Presentation</vt:lpstr>
      <vt:lpstr>Some resources</vt:lpstr>
      <vt:lpstr>PowerPoint Presentation</vt:lpstr>
      <vt:lpstr>Element of a (data) citation</vt:lpstr>
      <vt:lpstr>Element of a (data) citation</vt:lpstr>
      <vt:lpstr>Element of a (data) 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47</cp:revision>
  <dcterms:created xsi:type="dcterms:W3CDTF">2020-03-31T02:20:35Z</dcterms:created>
  <dcterms:modified xsi:type="dcterms:W3CDTF">2020-11-08T21:36:50Z</dcterms:modified>
</cp:coreProperties>
</file>